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7"/>
  </p:notesMasterIdLst>
  <p:sldIdLst>
    <p:sldId id="256" r:id="rId2"/>
    <p:sldId id="273" r:id="rId3"/>
    <p:sldId id="288" r:id="rId4"/>
    <p:sldId id="257" r:id="rId5"/>
    <p:sldId id="258" r:id="rId6"/>
    <p:sldId id="283" r:id="rId7"/>
    <p:sldId id="284" r:id="rId8"/>
    <p:sldId id="285" r:id="rId9"/>
    <p:sldId id="287" r:id="rId10"/>
    <p:sldId id="278" r:id="rId11"/>
    <p:sldId id="281" r:id="rId12"/>
    <p:sldId id="280" r:id="rId13"/>
    <p:sldId id="282" r:id="rId14"/>
    <p:sldId id="260" r:id="rId15"/>
    <p:sldId id="28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46" autoAdjust="0"/>
    <p:restoredTop sz="94660"/>
  </p:normalViewPr>
  <p:slideViewPr>
    <p:cSldViewPr>
      <p:cViewPr>
        <p:scale>
          <a:sx n="68" d="100"/>
          <a:sy n="68" d="100"/>
        </p:scale>
        <p:origin x="-145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31B0DD-D6D5-4B5F-B76C-DC326707E7FE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79B09D-FC9D-471B-9B7B-0DD5092CF7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1394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9B09D-FC9D-471B-9B7B-0DD5092CF74B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16404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9B09D-FC9D-471B-9B7B-0DD5092CF74B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399" y="1556792"/>
            <a:ext cx="7903029" cy="49685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2700" dirty="0" smtClean="0">
                <a:solidFill>
                  <a:schemeClr val="tx1"/>
                </a:solidFill>
              </a:rPr>
              <a:t>МКОУ </a:t>
            </a:r>
            <a:r>
              <a:rPr lang="ru-RU" sz="2700" dirty="0">
                <a:solidFill>
                  <a:schemeClr val="tx1"/>
                </a:solidFill>
              </a:rPr>
              <a:t>«СОШ им. </a:t>
            </a:r>
            <a:r>
              <a:rPr lang="ru-RU" sz="2700" dirty="0" err="1">
                <a:solidFill>
                  <a:schemeClr val="tx1"/>
                </a:solidFill>
              </a:rPr>
              <a:t>И.А.Пришкольника</a:t>
            </a:r>
            <a:r>
              <a:rPr lang="ru-RU" sz="2700" dirty="0">
                <a:solidFill>
                  <a:schemeClr val="tx1"/>
                </a:solidFill>
              </a:rPr>
              <a:t> села </a:t>
            </a:r>
            <a:r>
              <a:rPr lang="ru-RU" sz="2700" dirty="0" err="1">
                <a:solidFill>
                  <a:schemeClr val="tx1"/>
                </a:solidFill>
              </a:rPr>
              <a:t>Валдгейм</a:t>
            </a:r>
            <a:r>
              <a:rPr lang="ru-RU" sz="2700" dirty="0">
                <a:solidFill>
                  <a:schemeClr val="tx1"/>
                </a:solidFill>
              </a:rPr>
              <a:t>»</a:t>
            </a:r>
            <a:br>
              <a:rPr lang="ru-RU" sz="2700" dirty="0">
                <a:solidFill>
                  <a:schemeClr val="tx1"/>
                </a:solidFill>
              </a:rPr>
            </a:br>
            <a:r>
              <a:rPr lang="ru-RU" sz="2700" dirty="0" err="1">
                <a:solidFill>
                  <a:schemeClr val="tx1"/>
                </a:solidFill>
              </a:rPr>
              <a:t>Шилина</a:t>
            </a:r>
            <a:r>
              <a:rPr lang="ru-RU" sz="2700" dirty="0">
                <a:solidFill>
                  <a:schemeClr val="tx1"/>
                </a:solidFill>
              </a:rPr>
              <a:t> Ирина. </a:t>
            </a:r>
            <a:r>
              <a:rPr lang="ru-RU" sz="2700" dirty="0" smtClean="0">
                <a:solidFill>
                  <a:schemeClr val="tx1"/>
                </a:solidFill>
              </a:rPr>
              <a:t>10 класс. </a:t>
            </a:r>
            <a:r>
              <a:rPr lang="ru-RU" sz="4000" dirty="0">
                <a:solidFill>
                  <a:schemeClr val="tx1"/>
                </a:solidFill>
              </a:rPr>
              <a:t/>
            </a:r>
            <a:br>
              <a:rPr lang="ru-RU" sz="4000" dirty="0">
                <a:solidFill>
                  <a:schemeClr val="tx1"/>
                </a:solidFill>
              </a:rPr>
            </a:br>
            <a:r>
              <a:rPr lang="ru-RU" sz="4000" dirty="0">
                <a:solidFill>
                  <a:schemeClr val="tx1"/>
                </a:solidFill>
              </a:rPr>
              <a:t/>
            </a:r>
            <a:br>
              <a:rPr lang="ru-RU" sz="4000" dirty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0"/>
            <a:ext cx="7772400" cy="1531236"/>
          </a:xfrm>
        </p:spPr>
        <p:txBody>
          <a:bodyPr>
            <a:noAutofit/>
          </a:bodyPr>
          <a:lstStyle/>
          <a:p>
            <a:pPr algn="ctr"/>
            <a:r>
              <a:rPr lang="ru-RU" sz="4800" dirty="0">
                <a:solidFill>
                  <a:schemeClr val="accent1">
                    <a:lumMod val="50000"/>
                  </a:schemeClr>
                </a:solidFill>
              </a:rPr>
              <a:t>«Платье в </a:t>
            </a:r>
            <a:r>
              <a:rPr lang="ru-RU" sz="4800" dirty="0" smtClean="0">
                <a:solidFill>
                  <a:schemeClr val="accent1">
                    <a:lumMod val="50000"/>
                  </a:schemeClr>
                </a:solidFill>
              </a:rPr>
              <a:t>стиле </a:t>
            </a:r>
            <a:r>
              <a:rPr lang="ru-RU" sz="6000" dirty="0" smtClean="0">
                <a:solidFill>
                  <a:schemeClr val="accent1">
                    <a:lumMod val="50000"/>
                  </a:schemeClr>
                </a:solidFill>
              </a:rPr>
              <a:t>50-60</a:t>
            </a:r>
            <a:r>
              <a:rPr lang="ru-RU" sz="4800" dirty="0" smtClean="0">
                <a:solidFill>
                  <a:schemeClr val="accent1">
                    <a:lumMod val="50000"/>
                  </a:schemeClr>
                </a:solidFill>
              </a:rPr>
              <a:t>х годов»</a:t>
            </a:r>
            <a:endParaRPr lang="ru-RU" sz="4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9698" name="Picture 2" descr="http://cs3.a5.ru/media/18/81/c1/512_1881c1b49a7bc79942cf1253dcfb94f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700808"/>
            <a:ext cx="5832648" cy="38641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88640"/>
            <a:ext cx="7997187" cy="5825345"/>
          </a:xfrm>
        </p:spPr>
        <p:txBody>
          <a:bodyPr/>
          <a:lstStyle/>
          <a:p>
            <a:pPr marL="68580" indent="0">
              <a:buNone/>
            </a:pPr>
            <a:r>
              <a:rPr lang="ru-RU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Мною была </a:t>
            </a:r>
            <a:r>
              <a:rPr lang="ru-RU" sz="2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использована книга Р</a:t>
            </a:r>
            <a:r>
              <a:rPr lang="ru-RU" sz="2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Берг </a:t>
            </a:r>
            <a:r>
              <a:rPr lang="ru-RU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«От стандарта к индивидуальности</a:t>
            </a:r>
            <a:r>
              <a:rPr lang="ru-RU" sz="2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»</a:t>
            </a:r>
          </a:p>
          <a:p>
            <a:pPr marL="68580" indent="0">
              <a:buNone/>
            </a:pPr>
            <a:r>
              <a:rPr lang="ru-RU" dirty="0" smtClean="0"/>
              <a:t>1 этап.</a:t>
            </a:r>
          </a:p>
          <a:p>
            <a:pPr marL="68580" indent="0">
              <a:buNone/>
            </a:pPr>
            <a:endParaRPr lang="ru-RU" dirty="0"/>
          </a:p>
          <a:p>
            <a:pPr marL="68580" indent="0">
              <a:buNone/>
            </a:pPr>
            <a:endParaRPr lang="ru-RU" dirty="0" smtClean="0"/>
          </a:p>
          <a:p>
            <a:pPr marL="68580" indent="0">
              <a:buNone/>
            </a:pPr>
            <a:endParaRPr lang="ru-RU" dirty="0" smtClean="0"/>
          </a:p>
          <a:p>
            <a:pPr marL="68580" indent="0">
              <a:buNone/>
            </a:pPr>
            <a:endParaRPr lang="ru-RU" dirty="0" smtClean="0"/>
          </a:p>
          <a:p>
            <a:pPr marL="68580" indent="0">
              <a:buNone/>
            </a:pPr>
            <a:r>
              <a:rPr lang="ru-RU" dirty="0" smtClean="0"/>
              <a:t>2 этап.</a:t>
            </a:r>
            <a:endParaRPr lang="ru-RU" dirty="0"/>
          </a:p>
        </p:txBody>
      </p:sp>
      <p:pic>
        <p:nvPicPr>
          <p:cNvPr id="1027" name="Picture 3" descr="C:\Users\Алексей\Desktop\Новая папка (3)\IMG_20151123_143510.jpg"/>
          <p:cNvPicPr>
            <a:picLocks noChangeAspect="1" noChangeArrowheads="1"/>
          </p:cNvPicPr>
          <p:nvPr/>
        </p:nvPicPr>
        <p:blipFill>
          <a:blip r:embed="rId2" cstate="print"/>
          <a:srcRect l="4918" t="11475" r="14754" b="14208"/>
          <a:stretch>
            <a:fillRect/>
          </a:stretch>
        </p:blipFill>
        <p:spPr bwMode="auto">
          <a:xfrm>
            <a:off x="2740032" y="1700808"/>
            <a:ext cx="3416144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C:\Users\Алексей\Desktop\Новая папка (3)\IMG_20151123_143533.jpg"/>
          <p:cNvPicPr>
            <a:picLocks noChangeAspect="1" noChangeArrowheads="1"/>
          </p:cNvPicPr>
          <p:nvPr/>
        </p:nvPicPr>
        <p:blipFill>
          <a:blip r:embed="rId3" cstate="print"/>
          <a:srcRect l="14516" t="12903" r="15323" b="12903"/>
          <a:stretch>
            <a:fillRect/>
          </a:stretch>
        </p:blipFill>
        <p:spPr bwMode="auto">
          <a:xfrm>
            <a:off x="2699792" y="4221088"/>
            <a:ext cx="3528392" cy="24979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9359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6632"/>
            <a:ext cx="8291264" cy="6238928"/>
          </a:xfrm>
        </p:spPr>
        <p:txBody>
          <a:bodyPr/>
          <a:lstStyle/>
          <a:p>
            <a:pPr marL="68580" indent="0">
              <a:buNone/>
            </a:pPr>
            <a:endParaRPr lang="ru-RU" dirty="0" smtClean="0"/>
          </a:p>
          <a:p>
            <a:pPr marL="68580" indent="0">
              <a:buNone/>
            </a:pPr>
            <a:endParaRPr lang="ru-RU" dirty="0"/>
          </a:p>
          <a:p>
            <a:pPr marL="68580" indent="0">
              <a:buNone/>
            </a:pPr>
            <a:r>
              <a:rPr lang="ru-RU" dirty="0" smtClean="0"/>
              <a:t>    3 этап.</a:t>
            </a:r>
          </a:p>
          <a:p>
            <a:pPr marL="68580" indent="0">
              <a:buNone/>
            </a:pPr>
            <a:endParaRPr lang="ru-RU" dirty="0"/>
          </a:p>
          <a:p>
            <a:pPr marL="68580" indent="0">
              <a:buNone/>
            </a:pPr>
            <a:endParaRPr lang="ru-RU" dirty="0" smtClean="0"/>
          </a:p>
          <a:p>
            <a:pPr marL="68580" indent="0">
              <a:buNone/>
            </a:pPr>
            <a:endParaRPr lang="ru-RU" dirty="0"/>
          </a:p>
          <a:p>
            <a:pPr marL="68580" indent="0">
              <a:buNone/>
            </a:pPr>
            <a:endParaRPr lang="ru-RU" dirty="0" smtClean="0"/>
          </a:p>
        </p:txBody>
      </p:sp>
      <p:pic>
        <p:nvPicPr>
          <p:cNvPr id="2050" name="Picture 2" descr="C:\Users\Алексей\Desktop\Новая папка (3)\IMG_20151123_143543.jpg"/>
          <p:cNvPicPr>
            <a:picLocks noChangeAspect="1" noChangeArrowheads="1"/>
          </p:cNvPicPr>
          <p:nvPr/>
        </p:nvPicPr>
        <p:blipFill>
          <a:blip r:embed="rId2" cstate="print"/>
          <a:srcRect l="14474" t="15789" r="31579" b="12281"/>
          <a:stretch>
            <a:fillRect/>
          </a:stretch>
        </p:blipFill>
        <p:spPr bwMode="auto">
          <a:xfrm>
            <a:off x="2483768" y="1052736"/>
            <a:ext cx="4680520" cy="4680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3413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Технология изготовления </a:t>
            </a:r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состояла из следующих операций: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268760"/>
            <a:ext cx="5313784" cy="4582744"/>
          </a:xfrm>
        </p:spPr>
        <p:txBody>
          <a:bodyPr>
            <a:normAutofit fontScale="70000" lnSpcReduction="20000"/>
          </a:bodyPr>
          <a:lstStyle/>
          <a:p>
            <a:endParaRPr lang="ru-RU" dirty="0"/>
          </a:p>
          <a:p>
            <a:r>
              <a:rPr lang="ru-RU" sz="3400" dirty="0" smtClean="0">
                <a:latin typeface="+mj-lt"/>
                <a:cs typeface="Arial" pitchFamily="34" charset="0"/>
              </a:rPr>
              <a:t>1)Подготовка </a:t>
            </a:r>
            <a:r>
              <a:rPr lang="ru-RU" sz="3400" dirty="0">
                <a:latin typeface="+mj-lt"/>
                <a:cs typeface="Arial" pitchFamily="34" charset="0"/>
              </a:rPr>
              <a:t>ткани к раскрою</a:t>
            </a:r>
          </a:p>
          <a:p>
            <a:r>
              <a:rPr lang="ru-RU" sz="3400" dirty="0" smtClean="0">
                <a:latin typeface="+mj-lt"/>
                <a:cs typeface="Arial" pitchFamily="34" charset="0"/>
              </a:rPr>
              <a:t>2)Раскладка </a:t>
            </a:r>
            <a:r>
              <a:rPr lang="ru-RU" sz="3400" dirty="0">
                <a:latin typeface="+mj-lt"/>
                <a:cs typeface="Arial" pitchFamily="34" charset="0"/>
              </a:rPr>
              <a:t>деталей выкройки на ткани</a:t>
            </a:r>
          </a:p>
          <a:p>
            <a:r>
              <a:rPr lang="ru-RU" sz="3400" dirty="0" smtClean="0">
                <a:latin typeface="+mj-lt"/>
                <a:cs typeface="Arial" pitchFamily="34" charset="0"/>
              </a:rPr>
              <a:t>3)Раскрой</a:t>
            </a:r>
            <a:r>
              <a:rPr lang="ru-RU" sz="3400" dirty="0">
                <a:latin typeface="+mj-lt"/>
                <a:cs typeface="Arial" pitchFamily="34" charset="0"/>
              </a:rPr>
              <a:t>.</a:t>
            </a:r>
          </a:p>
          <a:p>
            <a:r>
              <a:rPr lang="ru-RU" sz="3400" dirty="0" smtClean="0">
                <a:latin typeface="+mj-lt"/>
                <a:cs typeface="Arial" pitchFamily="34" charset="0"/>
              </a:rPr>
              <a:t>4)Подготовка </a:t>
            </a:r>
            <a:r>
              <a:rPr lang="ru-RU" sz="3400" dirty="0">
                <a:latin typeface="+mj-lt"/>
                <a:cs typeface="Arial" pitchFamily="34" charset="0"/>
              </a:rPr>
              <a:t>изделия к примерке.</a:t>
            </a:r>
          </a:p>
          <a:p>
            <a:r>
              <a:rPr lang="ru-RU" sz="3400" dirty="0" smtClean="0">
                <a:latin typeface="+mj-lt"/>
                <a:cs typeface="Arial" pitchFamily="34" charset="0"/>
              </a:rPr>
              <a:t>5)Первая </a:t>
            </a:r>
            <a:r>
              <a:rPr lang="ru-RU" sz="3400" dirty="0">
                <a:latin typeface="+mj-lt"/>
                <a:cs typeface="Arial" pitchFamily="34" charset="0"/>
              </a:rPr>
              <a:t>примерка и устранение дефектов.</a:t>
            </a:r>
          </a:p>
          <a:p>
            <a:r>
              <a:rPr lang="ru-RU" sz="3400" dirty="0" smtClean="0">
                <a:latin typeface="+mj-lt"/>
                <a:cs typeface="Arial" pitchFamily="34" charset="0"/>
              </a:rPr>
              <a:t>6)Обработка </a:t>
            </a:r>
            <a:r>
              <a:rPr lang="ru-RU" sz="3400" dirty="0">
                <a:latin typeface="+mj-lt"/>
                <a:cs typeface="Arial" pitchFamily="34" charset="0"/>
              </a:rPr>
              <a:t>после примерки </a:t>
            </a:r>
          </a:p>
          <a:p>
            <a:r>
              <a:rPr lang="ru-RU" sz="3400" dirty="0" smtClean="0">
                <a:latin typeface="+mj-lt"/>
                <a:cs typeface="Arial" pitchFamily="34" charset="0"/>
              </a:rPr>
              <a:t>7)Вторая </a:t>
            </a:r>
            <a:r>
              <a:rPr lang="ru-RU" sz="3400" dirty="0">
                <a:latin typeface="+mj-lt"/>
                <a:cs typeface="Arial" pitchFamily="34" charset="0"/>
              </a:rPr>
              <a:t>примерка </a:t>
            </a:r>
            <a:endParaRPr lang="ru-RU" sz="3400" dirty="0" smtClean="0">
              <a:latin typeface="+mj-lt"/>
              <a:cs typeface="Arial" pitchFamily="34" charset="0"/>
            </a:endParaRPr>
          </a:p>
          <a:p>
            <a:r>
              <a:rPr lang="ru-RU" sz="3400" dirty="0" smtClean="0">
                <a:latin typeface="+mj-lt"/>
                <a:cs typeface="Arial" pitchFamily="34" charset="0"/>
              </a:rPr>
              <a:t>8)Уточнение и обработка низа</a:t>
            </a:r>
            <a:endParaRPr lang="ru-RU" sz="3400" dirty="0">
              <a:latin typeface="+mj-lt"/>
              <a:cs typeface="Arial" pitchFamily="34" charset="0"/>
            </a:endParaRPr>
          </a:p>
          <a:p>
            <a:r>
              <a:rPr lang="ru-RU" sz="3400" dirty="0">
                <a:latin typeface="+mj-lt"/>
                <a:cs typeface="Arial" pitchFamily="34" charset="0"/>
              </a:rPr>
              <a:t>9</a:t>
            </a:r>
            <a:r>
              <a:rPr lang="ru-RU" sz="3400" dirty="0" smtClean="0">
                <a:latin typeface="+mj-lt"/>
                <a:cs typeface="Arial" pitchFamily="34" charset="0"/>
              </a:rPr>
              <a:t>)Окончательная </a:t>
            </a:r>
            <a:r>
              <a:rPr lang="ru-RU" sz="3400" dirty="0">
                <a:latin typeface="+mj-lt"/>
                <a:cs typeface="Arial" pitchFamily="34" charset="0"/>
              </a:rPr>
              <a:t>обработка изделия.</a:t>
            </a:r>
          </a:p>
          <a:p>
            <a:endParaRPr lang="ru-RU" dirty="0"/>
          </a:p>
        </p:txBody>
      </p:sp>
      <p:pic>
        <p:nvPicPr>
          <p:cNvPr id="4097" name="Picture 1" descr="C:\Users\Алексей\Desktop\урок марьяны геннадьевны\ZDKjTStU2Hk.jpg"/>
          <p:cNvPicPr>
            <a:picLocks noChangeAspect="1" noChangeArrowheads="1"/>
          </p:cNvPicPr>
          <p:nvPr/>
        </p:nvPicPr>
        <p:blipFill>
          <a:blip r:embed="rId2" cstate="print"/>
          <a:srcRect l="15653" t="10320" r="39213" b="13330"/>
          <a:stretch>
            <a:fillRect/>
          </a:stretch>
        </p:blipFill>
        <p:spPr bwMode="auto">
          <a:xfrm>
            <a:off x="6156176" y="1196752"/>
            <a:ext cx="2016224" cy="51245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5200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7772400" cy="914400"/>
          </a:xfrm>
        </p:spPr>
        <p:txBody>
          <a:bodyPr>
            <a:normAutofit/>
          </a:bodyPr>
          <a:lstStyle/>
          <a:p>
            <a:r>
              <a:rPr lang="ru-R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Экономическое</a:t>
            </a:r>
            <a:r>
              <a:rPr lang="ru-RU" b="1" i="1" u="sng" dirty="0" smtClean="0"/>
              <a:t> </a:t>
            </a:r>
            <a:r>
              <a:rPr lang="ru-R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обоснование</a:t>
            </a:r>
            <a:r>
              <a:rPr lang="ru-RU" b="1" i="1" u="sng" dirty="0" smtClean="0"/>
              <a:t>.</a:t>
            </a:r>
            <a:endParaRPr lang="ru-RU" b="1" i="1" u="sng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2317006"/>
              </p:ext>
            </p:extLst>
          </p:nvPr>
        </p:nvGraphicFramePr>
        <p:xfrm>
          <a:off x="1043609" y="1196753"/>
          <a:ext cx="7200801" cy="4776577"/>
        </p:xfrm>
        <a:graphic>
          <a:graphicData uri="http://schemas.openxmlformats.org/drawingml/2006/table">
            <a:tbl>
              <a:tblPr firstRow="1" firstCol="1" bandRow="1">
                <a:tableStyleId>{284E427A-3D55-4303-BF80-6455036E1DE7}</a:tableStyleId>
              </a:tblPr>
              <a:tblGrid>
                <a:gridCol w="1751612"/>
                <a:gridCol w="1815905"/>
                <a:gridCol w="1816642"/>
                <a:gridCol w="1816642"/>
              </a:tblGrid>
              <a:tr h="6862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Затраты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Стоимость за единицу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Количество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Общая стоимость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78904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1.Затраты на материалы соответствуют предварительному подсчету( руб.).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31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1)Ткань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310 руб.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м.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620 руб.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862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2)Нитки 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15 руб.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 шт.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15 руб.</a:t>
                      </a:r>
                      <a:endParaRPr lang="ru-RU" sz="2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862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3)Застежка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молнии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17 руб.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 шт.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17 руб.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789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4)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Белая х/б ткань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44 руб.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за 1 м.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30 см.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13 руб. 20 коп.</a:t>
                      </a:r>
                    </a:p>
                  </a:txBody>
                  <a:tcPr marL="68580" marR="68580" marT="0" marB="0"/>
                </a:tc>
              </a:tr>
              <a:tr h="920857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Всего: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698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665руб. 20к.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980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7772400" cy="914400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 моего проекта!</a:t>
            </a:r>
            <a:endParaRPr lang="ru-RU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49" name="Picture 1" descr="C:\Users\Алексей\Desktop\урок марьяны геннадьевны\DSC_0803.JPG"/>
          <p:cNvPicPr>
            <a:picLocks noChangeAspect="1" noChangeArrowheads="1"/>
          </p:cNvPicPr>
          <p:nvPr/>
        </p:nvPicPr>
        <p:blipFill rotWithShape="1">
          <a:blip r:embed="rId2" cstate="print"/>
          <a:srcRect l="10277" t="1" r="23953" b="23981"/>
          <a:stretch/>
        </p:blipFill>
        <p:spPr bwMode="auto">
          <a:xfrm>
            <a:off x="1331640" y="980728"/>
            <a:ext cx="3072708" cy="53285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8" descr="http://g01.t.alicdn.com/kf/UT84p.mXlRaXXagOFbXf.jpg_640x100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268760"/>
            <a:ext cx="2664296" cy="4320480"/>
          </a:xfrm>
          <a:prstGeom prst="rect">
            <a:avLst/>
          </a:prstGeom>
          <a:noFill/>
        </p:spPr>
      </p:pic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492896"/>
            <a:ext cx="7772400" cy="914400"/>
          </a:xfrm>
        </p:spPr>
        <p:txBody>
          <a:bodyPr>
            <a:noAutofit/>
          </a:bodyPr>
          <a:lstStyle/>
          <a:p>
            <a:r>
              <a:rPr lang="ru-RU" sz="6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sz="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4900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i="1" dirty="0" smtClean="0">
                <a:solidFill>
                  <a:schemeClr val="accent6">
                    <a:lumMod val="75000"/>
                  </a:schemeClr>
                </a:solidFill>
              </a:rPr>
              <a:t>Творческая мастерская «Образ»</a:t>
            </a:r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4000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ru-RU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08720"/>
            <a:ext cx="8856984" cy="511256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/>
              <a:t>На этом кружке мы с девочками не просто шьём, но и создаём коллективные проекты, стараясь </a:t>
            </a:r>
            <a:r>
              <a:rPr lang="ru-RU" sz="2800" dirty="0" smtClean="0"/>
              <a:t>создавать</a:t>
            </a:r>
          </a:p>
          <a:p>
            <a:pPr algn="ctr">
              <a:buNone/>
            </a:pPr>
            <a:r>
              <a:rPr lang="ru-RU" sz="2800" dirty="0" smtClean="0"/>
              <a:t> </a:t>
            </a:r>
            <a:r>
              <a:rPr lang="ru-RU" sz="2800" dirty="0"/>
              <a:t>те или иные образы.</a:t>
            </a:r>
          </a:p>
          <a:p>
            <a:pPr algn="ctr">
              <a:buNone/>
            </a:pPr>
            <a:r>
              <a:rPr lang="ru-RU" sz="2800" dirty="0" smtClean="0"/>
              <a:t> Мода  во  все  времена  удивляла, вызывала  недоумение, поражала  воображение  и  озадачивала  с  первого</a:t>
            </a:r>
            <a:endParaRPr lang="ru-RU" sz="2800" dirty="0"/>
          </a:p>
          <a:p>
            <a:pPr algn="ctr">
              <a:buNone/>
            </a:pPr>
            <a:r>
              <a:rPr lang="ru-RU" sz="2800" dirty="0" smtClean="0"/>
              <a:t>дня  своего  появления  на  свет. </a:t>
            </a:r>
          </a:p>
          <a:p>
            <a:pPr>
              <a:buNone/>
            </a:pPr>
            <a:endParaRPr lang="ru-RU" dirty="0" smtClean="0"/>
          </a:p>
        </p:txBody>
      </p:sp>
      <p:pic>
        <p:nvPicPr>
          <p:cNvPr id="18434" name="Picture 2" descr="http://look-me.ru/wp-content/uploads/2015/05/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4221088"/>
            <a:ext cx="3672408" cy="22891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91264" cy="1226400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 smtClean="0">
                <a:solidFill>
                  <a:schemeClr val="tx2">
                    <a:lumMod val="50000"/>
                  </a:schemeClr>
                </a:solidFill>
              </a:rPr>
              <a:t>Стиль 50х годов в 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</a:rPr>
              <a:t>молодёжной одежде.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68760"/>
            <a:ext cx="8229600" cy="4525963"/>
          </a:xfrm>
        </p:spPr>
        <p:txBody>
          <a:bodyPr/>
          <a:lstStyle/>
          <a:p>
            <a:r>
              <a:rPr lang="ru-RU" sz="2800" dirty="0" smtClean="0"/>
              <a:t>Ведь то, что было забыто, снова возвращается в обиход. Сейчас все чаще можно увидеть женщин, одетых в </a:t>
            </a:r>
            <a:r>
              <a:rPr lang="ru-RU" sz="2800" b="1" dirty="0" smtClean="0"/>
              <a:t>стиле 50-60-х годов</a:t>
            </a:r>
            <a:r>
              <a:rPr lang="ru-RU" sz="2800" dirty="0" smtClean="0"/>
              <a:t> прошлого века. А еще чаще такой стиль одежды можно наблюдать в европейских странах — во Франции, </a:t>
            </a:r>
            <a:r>
              <a:rPr lang="ru-RU" dirty="0" smtClean="0"/>
              <a:t>например.</a:t>
            </a:r>
            <a:endParaRPr lang="ru-RU" dirty="0"/>
          </a:p>
        </p:txBody>
      </p:sp>
      <p:pic>
        <p:nvPicPr>
          <p:cNvPr id="15362" name="Picture 2" descr="http://chiliinchocolate.ru/wp-content/uploads/2013/03/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509120"/>
            <a:ext cx="4782232" cy="1992241"/>
          </a:xfrm>
          <a:prstGeom prst="rect">
            <a:avLst/>
          </a:prstGeom>
          <a:noFill/>
        </p:spPr>
      </p:pic>
      <p:pic>
        <p:nvPicPr>
          <p:cNvPr id="15364" name="Picture 4" descr="http://img-fotki.yandex.ru/get/6312/127796741.9b/0_71a28_94b758f5_X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3573403"/>
            <a:ext cx="2488328" cy="29691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6652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04664"/>
            <a:ext cx="7772400" cy="1188744"/>
          </a:xfrm>
        </p:spPr>
        <p:txBody>
          <a:bodyPr>
            <a:normAutofit/>
          </a:bodyPr>
          <a:lstStyle/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проекта: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2051961"/>
            <a:ext cx="7772400" cy="45977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сшить изделие в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стиле 50-60-х годов, 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которое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будет отражать мою индивидуальность.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-819472"/>
            <a:ext cx="7772400" cy="13910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6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Задачи:</a:t>
            </a:r>
            <a:endParaRPr lang="ru-RU" sz="6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980728"/>
            <a:ext cx="7772400" cy="4680520"/>
          </a:xfrm>
        </p:spPr>
        <p:txBody>
          <a:bodyPr>
            <a:normAutofit fontScale="85000" lnSpcReduction="20000"/>
          </a:bodyPr>
          <a:lstStyle/>
          <a:p>
            <a:endParaRPr lang="ru-RU" dirty="0" smtClean="0"/>
          </a:p>
          <a:p>
            <a:r>
              <a:rPr lang="ru-RU" sz="3500" dirty="0">
                <a:latin typeface="Constantia" pitchFamily="18" charset="0"/>
                <a:ea typeface="Batang" pitchFamily="18" charset="-127"/>
                <a:cs typeface="AngsanaUPC" pitchFamily="18" charset="-34"/>
              </a:rPr>
              <a:t>1)познакомится </a:t>
            </a:r>
            <a:r>
              <a:rPr lang="ru-RU" sz="3500" dirty="0" smtClean="0">
                <a:latin typeface="Constantia" pitchFamily="18" charset="0"/>
                <a:ea typeface="Batang" pitchFamily="18" charset="-127"/>
                <a:cs typeface="AngsanaUPC" pitchFamily="18" charset="-34"/>
              </a:rPr>
              <a:t> с </a:t>
            </a:r>
            <a:r>
              <a:rPr lang="ru-RU" sz="3500" dirty="0">
                <a:latin typeface="Constantia" pitchFamily="18" charset="0"/>
                <a:ea typeface="Batang" pitchFamily="18" charset="-127"/>
                <a:cs typeface="AngsanaUPC" pitchFamily="18" charset="-34"/>
              </a:rPr>
              <a:t>историей </a:t>
            </a:r>
            <a:r>
              <a:rPr lang="ru-RU" sz="3500" dirty="0" smtClean="0">
                <a:latin typeface="Constantia" pitchFamily="18" charset="0"/>
                <a:ea typeface="Batang" pitchFamily="18" charset="-127"/>
                <a:cs typeface="AngsanaUPC" pitchFamily="18" charset="-34"/>
              </a:rPr>
              <a:t>стиля 50х годов и узнать, актуальный ли стиль.</a:t>
            </a:r>
            <a:endParaRPr lang="ru-RU" sz="3500" dirty="0">
              <a:latin typeface="Constantia" pitchFamily="18" charset="0"/>
              <a:ea typeface="Batang" pitchFamily="18" charset="-127"/>
              <a:cs typeface="AngsanaUPC" pitchFamily="18" charset="-34"/>
            </a:endParaRPr>
          </a:p>
          <a:p>
            <a:r>
              <a:rPr lang="ru-RU" sz="3500" dirty="0" smtClean="0">
                <a:latin typeface="Constantia" pitchFamily="18" charset="0"/>
                <a:ea typeface="Batang" pitchFamily="18" charset="-127"/>
                <a:cs typeface="AngsanaUPC" pitchFamily="18" charset="-34"/>
              </a:rPr>
              <a:t>2)провести </a:t>
            </a:r>
            <a:r>
              <a:rPr lang="ru-RU" sz="3500" dirty="0">
                <a:latin typeface="Constantia" pitchFamily="18" charset="0"/>
                <a:ea typeface="Batang" pitchFamily="18" charset="-127"/>
                <a:cs typeface="AngsanaUPC" pitchFamily="18" charset="-34"/>
              </a:rPr>
              <a:t>моделирование изделия по готовым выкройкам</a:t>
            </a:r>
          </a:p>
          <a:p>
            <a:r>
              <a:rPr lang="ru-RU" sz="3500" dirty="0">
                <a:latin typeface="Constantia" pitchFamily="18" charset="0"/>
                <a:ea typeface="Batang" pitchFamily="18" charset="-127"/>
                <a:cs typeface="AngsanaUPC" pitchFamily="18" charset="-34"/>
              </a:rPr>
              <a:t>3)разработать технологическую последовательность для обработки изделия;</a:t>
            </a:r>
          </a:p>
          <a:p>
            <a:r>
              <a:rPr lang="ru-RU" sz="3500" dirty="0">
                <a:latin typeface="Constantia" pitchFamily="18" charset="0"/>
                <a:ea typeface="Batang" pitchFamily="18" charset="-127"/>
                <a:cs typeface="AngsanaUPC" pitchFamily="18" charset="-34"/>
              </a:rPr>
              <a:t>4)сделать необходимые расчеты по расходу материалов и предполагаемой прибыли.</a:t>
            </a:r>
          </a:p>
          <a:p>
            <a:pPr marL="68580" indent="0">
              <a:buNone/>
            </a:pPr>
            <a:endParaRPr lang="ru-RU" sz="3500" dirty="0">
              <a:latin typeface="Constantia" pitchFamily="18" charset="0"/>
              <a:ea typeface="Batang" pitchFamily="18" charset="-127"/>
              <a:cs typeface="Angsan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864096"/>
          </a:xfrm>
        </p:spPr>
        <p:txBody>
          <a:bodyPr/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История зарождения стиля.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836712"/>
            <a:ext cx="8424936" cy="5130336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Тяжёлые годы войны отразились в нашли отражение в женской одежде. Узкие жакеты на пуговицах, напоминающие военную форму, глухие воротники, детали военного стиля. </a:t>
            </a:r>
            <a: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Но!</a:t>
            </a:r>
            <a:r>
              <a:rPr lang="ru-RU" sz="2800" dirty="0"/>
              <a:t> В послевоенное время мир хотел стабильности, покоя и красоты. В этот период и родился главный стиль 1950-х годов</a:t>
            </a:r>
            <a:endParaRPr lang="ru-RU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8" name="Picture 4" descr="http://astro.temple.edu/~gurwin/female_war_correspondents_1943.jpg"/>
          <p:cNvPicPr>
            <a:picLocks noChangeAspect="1" noChangeArrowheads="1"/>
          </p:cNvPicPr>
          <p:nvPr/>
        </p:nvPicPr>
        <p:blipFill rotWithShape="1">
          <a:blip r:embed="rId2" cstate="print"/>
          <a:srcRect l="9451" t="10234" b="-10234"/>
          <a:stretch/>
        </p:blipFill>
        <p:spPr bwMode="auto">
          <a:xfrm>
            <a:off x="4499992" y="3429000"/>
            <a:ext cx="3846940" cy="32989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57871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60648"/>
            <a:ext cx="9144000" cy="4589864"/>
          </a:xfrm>
        </p:spPr>
        <p:txBody>
          <a:bodyPr numCol="1">
            <a:normAutofit/>
          </a:bodyPr>
          <a:lstStyle/>
          <a:p>
            <a:pPr>
              <a:buNone/>
            </a:pPr>
            <a:r>
              <a:rPr lang="ru-RU" sz="3200" dirty="0" smtClean="0"/>
              <a:t>   </a:t>
            </a:r>
          </a:p>
          <a:p>
            <a:pPr>
              <a:buNone/>
            </a:pPr>
            <a:r>
              <a:rPr lang="ru-RU" sz="3200" dirty="0" smtClean="0"/>
              <a:t> </a:t>
            </a:r>
          </a:p>
        </p:txBody>
      </p:sp>
      <p:pic>
        <p:nvPicPr>
          <p:cNvPr id="10242" name="Picture 2" descr="https://blog.wildberries.ru/wp-content/uploads/2013/01/%D0%91%D0%B5%D0%B7-%D0%B8%D0%BC%D0%B5%D0%BD%D0%B8-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1268760"/>
            <a:ext cx="4649788" cy="2592288"/>
          </a:xfrm>
          <a:prstGeom prst="rect">
            <a:avLst/>
          </a:prstGeom>
          <a:noFill/>
        </p:spPr>
      </p:pic>
      <p:pic>
        <p:nvPicPr>
          <p:cNvPr id="10246" name="Picture 6" descr="http://cs627425.vk.me/v627425811/11f12/gez9Tb2qMb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836712"/>
            <a:ext cx="1962547" cy="280831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en-US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Look</a:t>
            </a:r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»-«новый взгляд» на образ женщины. </a:t>
            </a:r>
            <a:endParaRPr lang="ru-RU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8" name="Picture 8" descr="http://static.ow.ly/photos/original/bTJd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4077072"/>
            <a:ext cx="3102905" cy="2554079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4572000" y="5589240"/>
            <a:ext cx="40470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i="1" dirty="0" smtClean="0"/>
              <a:t>Великий Кутюрье  </a:t>
            </a:r>
            <a:r>
              <a:rPr lang="ru-RU" sz="2000" i="1" dirty="0" err="1" smtClean="0"/>
              <a:t>Кристиан</a:t>
            </a:r>
            <a:r>
              <a:rPr lang="ru-RU" sz="2000" i="1" dirty="0" smtClean="0"/>
              <a:t> Диор.</a:t>
            </a:r>
            <a:endParaRPr lang="ru-RU" sz="2000" i="1" dirty="0"/>
          </a:p>
        </p:txBody>
      </p:sp>
    </p:spTree>
    <p:extLst>
      <p:ext uri="{BB962C8B-B14F-4D97-AF65-F5344CB8AC3E}">
        <p14:creationId xmlns:p14="http://schemas.microsoft.com/office/powerpoint/2010/main" val="116103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27584" y="116632"/>
            <a:ext cx="75608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Даже в Советском Союзе, женщины были очарованы новой модой и, как могли,  в пятидесятые и даже шестидесятые годы,  пытались следовать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диоровским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идеям. 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C:\Users\Оксана\Desktop\картинка\для М.Г\50\at70546010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1" t="6867" r="6693" b="5354"/>
          <a:stretch/>
        </p:blipFill>
        <p:spPr bwMode="auto">
          <a:xfrm>
            <a:off x="1073177" y="1772816"/>
            <a:ext cx="3065686" cy="48003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://st3-fashiony.ru/pic/contest/pic/103796/com/3121278.jpg"/>
          <p:cNvPicPr>
            <a:picLocks noChangeAspect="1" noChangeArrowheads="1"/>
          </p:cNvPicPr>
          <p:nvPr/>
        </p:nvPicPr>
        <p:blipFill>
          <a:blip r:embed="rId3" cstate="print"/>
          <a:srcRect t="4320" b="3521"/>
          <a:stretch>
            <a:fillRect/>
          </a:stretch>
        </p:blipFill>
        <p:spPr bwMode="auto">
          <a:xfrm>
            <a:off x="5220072" y="1628800"/>
            <a:ext cx="2530078" cy="48245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8515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Банк идей. </a:t>
            </a:r>
            <a:endParaRPr lang="ru-RU" sz="4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8" name="Picture 2" descr="http://modnica.info/wp-content/uploads/2014/02/2502-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196752"/>
            <a:ext cx="2857500" cy="381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4" name="Picture 8" descr="http://g01.t.alicdn.com/kf/UT84p.mXlRaXXagOFbXf.jpg_640x100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2636912"/>
            <a:ext cx="2727603" cy="34563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6" name="Picture 10" descr="http://modnica.info/wp-content/uploads/2014/02/2502-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980728"/>
            <a:ext cx="2754306" cy="36724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6314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00016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000016</Template>
  <TotalTime>1308</TotalTime>
  <Words>354</Words>
  <Application>Microsoft Office PowerPoint</Application>
  <PresentationFormat>Экран (4:3)</PresentationFormat>
  <Paragraphs>77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000016</vt:lpstr>
      <vt:lpstr>         МКОУ «СОШ им. И.А.Пришкольника села Валдгейм» Шилина Ирина. 10 класс.    </vt:lpstr>
      <vt:lpstr>Творческая мастерская «Образ» </vt:lpstr>
      <vt:lpstr>Стиль 50х годов в молодёжной одежде.</vt:lpstr>
      <vt:lpstr>Цель проекта:</vt:lpstr>
      <vt:lpstr>  Задачи:</vt:lpstr>
      <vt:lpstr>История зарождения стиля.</vt:lpstr>
      <vt:lpstr>Презентация PowerPoint</vt:lpstr>
      <vt:lpstr>Презентация PowerPoint</vt:lpstr>
      <vt:lpstr>Банк идей. </vt:lpstr>
      <vt:lpstr>Презентация PowerPoint</vt:lpstr>
      <vt:lpstr>Презентация PowerPoint</vt:lpstr>
      <vt:lpstr>Технология изготовления состояла из следующих операций: </vt:lpstr>
      <vt:lpstr>Экономическое обоснование.</vt:lpstr>
      <vt:lpstr>Результат моего проекта!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Творческая мастерская «Образ»</dc:title>
  <cp:lastModifiedBy>Ольга</cp:lastModifiedBy>
  <cp:revision>100</cp:revision>
  <dcterms:modified xsi:type="dcterms:W3CDTF">2015-11-25T23:59:01Z</dcterms:modified>
</cp:coreProperties>
</file>